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Lato" panose="020B0604020202020204" charset="0"/>
      <p:regular r:id="rId19"/>
      <p:bold r:id="rId20"/>
      <p:italic r:id="rId21"/>
      <p:boldItalic r:id="rId22"/>
    </p:embeddedFont>
    <p:embeddedFont>
      <p:font typeface="Raleway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4" d="100"/>
          <a:sy n="124" d="100"/>
        </p:scale>
        <p:origin x="266" y="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4d603698e3_0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4d603698e3_0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4d603698e3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4d603698e3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4d603698e3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4d603698e3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4d603698e3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4d603698e3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4d603698e3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4d603698e3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4d603698e3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4d603698e3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4d603698e3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4d603698e3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f88252dc4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f88252dc4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d603698e3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d603698e3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f88252dc4_0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f88252dc4_0_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4d603698e3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4d603698e3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4d603698e3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4d603698e3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4d603698e3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4d603698e3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4d603698e3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4d603698e3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d603698e3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d603698e3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" name="Google Shape;17;p2"/>
          <p:cNvSpPr txBox="1"/>
          <p:nvPr/>
        </p:nvSpPr>
        <p:spPr>
          <a:xfrm>
            <a:off x="226550" y="78500"/>
            <a:ext cx="1578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SMU Data Science Boot Camp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7916921" y="78500"/>
            <a:ext cx="1002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Date: January 19, 2019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09" name="Google Shape;109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" name="Google Shape;111;p1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3" name="Google Shape;113;p11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4" name="Google Shape;114;p11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11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6" name="Google Shape;116;p11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0" name="Google Shape;120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4" name="Google Shape;124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5" name="Google Shape;125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6" name="Google Shape;126;p12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7" name="Google Shape;127;p12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" name="Google Shape;128;p12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" name="Google Shape;129;p12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3" name="Google Shape;133;p13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4" name="Google Shape;134;p13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5" name="Google Shape;135;p13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" name="Google Shape;136;p13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39" name="Google Shape;139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14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2" name="Google Shape;142;p14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4" name="Google Shape;144;p1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5" name="Google Shape;145;p1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" name="Google Shape;146;p1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" name="Google Shape;147;p1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0" name="Google Shape;150;p1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1" name="Google Shape;151;p1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Google Shape;152;p1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1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7" name="Google Shape;157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8" name="Google Shape;158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9" name="Google Shape;159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2" name="Google Shape;162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1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5" name="Google Shape;165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6" name="Google Shape;166;p1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7" name="Google Shape;167;p1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8" name="Google Shape;168;p1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169;p1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3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3" name="Google Shape;23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25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" name="Google Shape;28;p3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" name="Google Shape;29;p3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30;p3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31;p3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33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8" name="Google Shape;38;p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Google Shape;40;p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41;p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0" name="Google Shape;50;p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1" name="Google Shape;51;p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Google Shape;52;p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Google Shape;53;p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7" name="Google Shape;57;p6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8" name="Google Shape;58;p6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6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Google Shape;60;p6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Google Shape;61;p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7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6" name="Google Shape;66;p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7" name="Google Shape;67;p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" name="Google Shape;68;p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Google Shape;69;p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" name="Google Shape;70;p7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" name="Google Shape;73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4" name="Google Shape;74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9" name="Google Shape;79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0" name="Google Shape;80;p8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1" name="Google Shape;81;p8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" name="Google Shape;82;p8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8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" name="Google Shape;86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7" name="Google Shape;87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1" name="Google Shape;91;p9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2" name="Google Shape;92;p9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" name="Google Shape;93;p9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" name="Google Shape;94;p9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" name="Google Shape;97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8" name="Google Shape;98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" name="Google Shape;100;p1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0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3" name="Google Shape;103;p10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4" name="Google Shape;104;p10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10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" name="Google Shape;106;p10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rgbClr val="EFEFE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DFW High School Graduation Rate Analysis</a:t>
            </a:r>
            <a:endParaRPr/>
          </a:p>
        </p:txBody>
      </p:sp>
      <p:sp>
        <p:nvSpPr>
          <p:cNvPr id="175" name="Google Shape;175;p18"/>
          <p:cNvSpPr txBox="1">
            <a:spLocks noGrp="1"/>
          </p:cNvSpPr>
          <p:nvPr>
            <p:ph type="subTitle" idx="1"/>
          </p:nvPr>
        </p:nvSpPr>
        <p:spPr>
          <a:xfrm>
            <a:off x="779602" y="298715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/>
              <a:t>Collaborators: Shade Petteway, Tony Veliz, Riad Tayebi, Philip May  </a:t>
            </a:r>
            <a:endParaRPr sz="14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7"/>
          <p:cNvSpPr txBox="1">
            <a:spLocks noGrp="1"/>
          </p:cNvSpPr>
          <p:nvPr>
            <p:ph type="body" idx="1"/>
          </p:nvPr>
        </p:nvSpPr>
        <p:spPr>
          <a:xfrm>
            <a:off x="4807900" y="2077925"/>
            <a:ext cx="38934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27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54249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Analysis (2/2)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  <p:sp>
        <p:nvSpPr>
          <p:cNvPr id="243" name="Google Shape;243;p27"/>
          <p:cNvSpPr txBox="1">
            <a:spLocks noGrp="1"/>
          </p:cNvSpPr>
          <p:nvPr>
            <p:ph type="body" idx="1"/>
          </p:nvPr>
        </p:nvSpPr>
        <p:spPr>
          <a:xfrm>
            <a:off x="846925" y="1913825"/>
            <a:ext cx="75708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Created scatterplots to visualize relations between: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Graduation rates and income levels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 there a positive relationship as income grows?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Graduation rates and marital status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 there a positive relationship between different sets?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Graduation rates and family violence and a % of the population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Calculate % of population metric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 there a negative relationship as crime decreases?</a:t>
            </a:r>
            <a:endParaRPr sz="1100"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8"/>
          <p:cNvSpPr txBox="1">
            <a:spLocks noGrp="1"/>
          </p:cNvSpPr>
          <p:nvPr>
            <p:ph type="body" idx="1"/>
          </p:nvPr>
        </p:nvSpPr>
        <p:spPr>
          <a:xfrm>
            <a:off x="4807900" y="2077925"/>
            <a:ext cx="38934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28"/>
          <p:cNvSpPr txBox="1">
            <a:spLocks noGrp="1"/>
          </p:cNvSpPr>
          <p:nvPr>
            <p:ph type="body" idx="1"/>
          </p:nvPr>
        </p:nvSpPr>
        <p:spPr>
          <a:xfrm>
            <a:off x="730725" y="1913825"/>
            <a:ext cx="44025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/>
              <a:t>Examples:</a:t>
            </a:r>
            <a:br>
              <a:rPr lang="en-GB" sz="1100" b="1">
                <a:latin typeface="Arial"/>
                <a:ea typeface="Arial"/>
                <a:cs typeface="Arial"/>
                <a:sym typeface="Arial"/>
              </a:rPr>
            </a:b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Ut</a:t>
            </a:r>
            <a:endParaRPr sz="1100" b="1">
              <a:solidFill>
                <a:schemeClr val="dk2"/>
              </a:solidFill>
            </a:endParaRPr>
          </a:p>
        </p:txBody>
      </p:sp>
      <p:sp>
        <p:nvSpPr>
          <p:cNvPr id="250" name="Google Shape;250;p28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54249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Analysis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9"/>
          <p:cNvSpPr txBox="1">
            <a:spLocks noGrp="1"/>
          </p:cNvSpPr>
          <p:nvPr>
            <p:ph type="body" idx="1"/>
          </p:nvPr>
        </p:nvSpPr>
        <p:spPr>
          <a:xfrm>
            <a:off x="4807900" y="2077925"/>
            <a:ext cx="38934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29"/>
          <p:cNvSpPr txBox="1">
            <a:spLocks noGrp="1"/>
          </p:cNvSpPr>
          <p:nvPr>
            <p:ph type="body" idx="1"/>
          </p:nvPr>
        </p:nvSpPr>
        <p:spPr>
          <a:xfrm>
            <a:off x="730725" y="1913825"/>
            <a:ext cx="44025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latin typeface="Arial"/>
                <a:ea typeface="Arial"/>
                <a:cs typeface="Arial"/>
                <a:sym typeface="Arial"/>
              </a:rPr>
              <a:t>Did you find what you expected to find? If not, why not?</a:t>
            </a: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highlight>
                  <a:srgbClr val="FFFF00"/>
                </a:highlight>
              </a:rPr>
              <a:t>NEED</a:t>
            </a:r>
            <a:endParaRPr sz="1100"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latin typeface="Arial"/>
                <a:ea typeface="Arial"/>
                <a:cs typeface="Arial"/>
                <a:sym typeface="Arial"/>
              </a:rPr>
              <a:t>What inferences or general conclusions can you draw from your analysis?</a:t>
            </a: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highlight>
                  <a:srgbClr val="FFFF00"/>
                </a:highlight>
              </a:rPr>
              <a:t>NEED</a:t>
            </a:r>
            <a:endParaRPr sz="1100" b="1">
              <a:solidFill>
                <a:schemeClr val="dk2"/>
              </a:solidFill>
            </a:endParaRPr>
          </a:p>
        </p:txBody>
      </p:sp>
      <p:sp>
        <p:nvSpPr>
          <p:cNvPr id="257" name="Google Shape;257;p29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54249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Discussion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0"/>
          <p:cNvSpPr txBox="1">
            <a:spLocks noGrp="1"/>
          </p:cNvSpPr>
          <p:nvPr>
            <p:ph type="body" idx="1"/>
          </p:nvPr>
        </p:nvSpPr>
        <p:spPr>
          <a:xfrm>
            <a:off x="4807900" y="2077925"/>
            <a:ext cx="38934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30"/>
          <p:cNvSpPr txBox="1">
            <a:spLocks noGrp="1"/>
          </p:cNvSpPr>
          <p:nvPr>
            <p:ph type="body" idx="1"/>
          </p:nvPr>
        </p:nvSpPr>
        <p:spPr>
          <a:xfrm>
            <a:off x="730725" y="1913825"/>
            <a:ext cx="77178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latin typeface="Arial"/>
                <a:ea typeface="Arial"/>
                <a:cs typeface="Arial"/>
                <a:sym typeface="Arial"/>
              </a:rPr>
              <a:t>Discuss any difficulties that arose, and how you dealt with them </a:t>
            </a: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Deciding on the scope of the project. Group decided to start locally and then, if time permitted, to expand the analysis to include the entire state and, ultimately, country.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Deciding on the number of factors to assess. Group decided to start with the three factors that stood out - crime, marital status and income.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Merging more than one data set into one data frame. </a:t>
            </a:r>
            <a:r>
              <a:rPr lang="en-GB" sz="1100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NEED</a:t>
            </a:r>
            <a:br>
              <a:rPr lang="en-GB" sz="1100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</a:br>
            <a:endParaRPr sz="1100" b="1">
              <a:solidFill>
                <a:schemeClr val="dk2"/>
              </a:solidFill>
              <a:highlight>
                <a:srgbClr val="FFFF00"/>
              </a:highlight>
            </a:endParaRPr>
          </a:p>
        </p:txBody>
      </p:sp>
      <p:sp>
        <p:nvSpPr>
          <p:cNvPr id="264" name="Google Shape;264;p30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54249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Post Mortem (1/2)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1"/>
          <p:cNvSpPr txBox="1">
            <a:spLocks noGrp="1"/>
          </p:cNvSpPr>
          <p:nvPr>
            <p:ph type="body" idx="1"/>
          </p:nvPr>
        </p:nvSpPr>
        <p:spPr>
          <a:xfrm>
            <a:off x="4807900" y="2077925"/>
            <a:ext cx="38934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31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54249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Post Mortem (2/2)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  <p:sp>
        <p:nvSpPr>
          <p:cNvPr id="271" name="Google Shape;271;p31"/>
          <p:cNvSpPr txBox="1">
            <a:spLocks noGrp="1"/>
          </p:cNvSpPr>
          <p:nvPr>
            <p:ph type="body" idx="1"/>
          </p:nvPr>
        </p:nvSpPr>
        <p:spPr>
          <a:xfrm>
            <a:off x="730725" y="1913825"/>
            <a:ext cx="76248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>
                <a:latin typeface="Arial"/>
                <a:ea typeface="Arial"/>
                <a:cs typeface="Arial"/>
                <a:sym typeface="Arial"/>
              </a:rPr>
              <a:t>Discuss any additional questions that came up, but which you didn't have time to answer: What would you research next, if you had two more weeks?</a:t>
            </a: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Did trends change over time - say over last decade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Look more broadly at the entire state Texas and all US states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Continue to look for new factors (data sets) to explain graduation rate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Look at more granular locations, such as zipcodes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 b="1">
              <a:solidFill>
                <a:schemeClr val="dk2"/>
              </a:solidFill>
              <a:highlight>
                <a:srgbClr val="FFFF00"/>
              </a:highlight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2"/>
          <p:cNvSpPr txBox="1">
            <a:spLocks noGrp="1"/>
          </p:cNvSpPr>
          <p:nvPr>
            <p:ph type="body" idx="1"/>
          </p:nvPr>
        </p:nvSpPr>
        <p:spPr>
          <a:xfrm>
            <a:off x="4807900" y="2077925"/>
            <a:ext cx="38934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32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54249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/>
              <a:t>Any questions?</a:t>
            </a:r>
            <a:endParaRPr sz="4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 b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3"/>
          <p:cNvSpPr txBox="1">
            <a:spLocks noGrp="1"/>
          </p:cNvSpPr>
          <p:nvPr>
            <p:ph type="body" idx="1"/>
          </p:nvPr>
        </p:nvSpPr>
        <p:spPr>
          <a:xfrm>
            <a:off x="4807900" y="2077925"/>
            <a:ext cx="38934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33"/>
          <p:cNvSpPr txBox="1"/>
          <p:nvPr/>
        </p:nvSpPr>
        <p:spPr>
          <a:xfrm>
            <a:off x="730725" y="1337625"/>
            <a:ext cx="7108500" cy="6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Thank you for your time</a:t>
            </a:r>
            <a:endParaRPr sz="4800" b="1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motivated our project theme?</a:t>
            </a:r>
            <a:endParaRPr/>
          </a:p>
        </p:txBody>
      </p:sp>
      <p:sp>
        <p:nvSpPr>
          <p:cNvPr id="181" name="Google Shape;181;p19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1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182" name="Google Shape;182;p19"/>
          <p:cNvSpPr txBox="1">
            <a:spLocks noGrp="1"/>
          </p:cNvSpPr>
          <p:nvPr>
            <p:ph type="body" idx="1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Does where one lives impact the rate of high school graduation?</a:t>
            </a:r>
            <a:endParaRPr sz="1100"/>
          </a:p>
        </p:txBody>
      </p:sp>
      <p:sp>
        <p:nvSpPr>
          <p:cNvPr id="183" name="Google Shape;183;p19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2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184" name="Google Shape;184;p19"/>
          <p:cNvSpPr txBox="1">
            <a:spLocks noGrp="1"/>
          </p:cNvSpPr>
          <p:nvPr>
            <p:ph type="body" idx="1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How do we measure advantages and disadvantages?</a:t>
            </a:r>
            <a:endParaRPr sz="1100"/>
          </a:p>
        </p:txBody>
      </p:sp>
      <p:sp>
        <p:nvSpPr>
          <p:cNvPr id="185" name="Google Shape;185;p19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3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186" name="Google Shape;186;p19"/>
          <p:cNvSpPr txBox="1">
            <a:spLocks noGrp="1"/>
          </p:cNvSpPr>
          <p:nvPr>
            <p:ph type="body" idx="1"/>
          </p:nvPr>
        </p:nvSpPr>
        <p:spPr>
          <a:xfrm>
            <a:off x="5536112" y="2073775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Is there a relationship between crime, household income, household education levels  and marital status and high school graduation rates?</a:t>
            </a:r>
            <a:endParaRPr sz="1100"/>
          </a:p>
        </p:txBody>
      </p:sp>
      <p:sp>
        <p:nvSpPr>
          <p:cNvPr id="187" name="Google Shape;187;p19"/>
          <p:cNvSpPr/>
          <p:nvPr/>
        </p:nvSpPr>
        <p:spPr>
          <a:xfrm>
            <a:off x="4947256" y="3404075"/>
            <a:ext cx="1239300" cy="328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Null Hypothesis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188" name="Google Shape;188;p19"/>
          <p:cNvSpPr txBox="1">
            <a:spLocks noGrp="1"/>
          </p:cNvSpPr>
          <p:nvPr>
            <p:ph type="body" idx="1"/>
          </p:nvPr>
        </p:nvSpPr>
        <p:spPr>
          <a:xfrm>
            <a:off x="6289950" y="3345500"/>
            <a:ext cx="2221200" cy="8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chemeClr val="accent3"/>
                </a:solidFill>
              </a:rPr>
              <a:t>There is a statistical relationship between where one lives and high school graduation rate</a:t>
            </a:r>
            <a:endParaRPr sz="11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 of findings</a:t>
            </a:r>
            <a:endParaRPr/>
          </a:p>
        </p:txBody>
      </p:sp>
      <p:sp>
        <p:nvSpPr>
          <p:cNvPr id="194" name="Google Shape;194;p20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1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195" name="Google Shape;195;p20"/>
          <p:cNvSpPr txBox="1">
            <a:spLocks noGrp="1"/>
          </p:cNvSpPr>
          <p:nvPr>
            <p:ph type="body" idx="1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What did we find?</a:t>
            </a:r>
            <a:endParaRPr sz="11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100">
                <a:highlight>
                  <a:srgbClr val="FFFF00"/>
                </a:highlight>
              </a:rPr>
              <a:t>NEED</a:t>
            </a:r>
            <a:endParaRPr sz="1100">
              <a:highlight>
                <a:srgbClr val="FFFF00"/>
              </a:highlight>
            </a:endParaRPr>
          </a:p>
        </p:txBody>
      </p:sp>
      <p:sp>
        <p:nvSpPr>
          <p:cNvPr id="196" name="Google Shape;196;p20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</a:rPr>
              <a:t>2</a:t>
            </a:r>
            <a:endParaRPr sz="800" b="1">
              <a:solidFill>
                <a:srgbClr val="FFFFFF"/>
              </a:solidFill>
            </a:endParaRPr>
          </a:p>
        </p:txBody>
      </p:sp>
      <p:sp>
        <p:nvSpPr>
          <p:cNvPr id="197" name="Google Shape;197;p20"/>
          <p:cNvSpPr txBox="1">
            <a:spLocks noGrp="1"/>
          </p:cNvSpPr>
          <p:nvPr>
            <p:ph type="body" idx="1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Are we satisfied with answers?</a:t>
            </a:r>
            <a:endParaRPr sz="11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100">
                <a:highlight>
                  <a:srgbClr val="FFFF00"/>
                </a:highlight>
              </a:rPr>
              <a:t>NEED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1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38934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Sources of Data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  <p:sp>
        <p:nvSpPr>
          <p:cNvPr id="203" name="Google Shape;203;p21"/>
          <p:cNvSpPr txBox="1">
            <a:spLocks noGrp="1"/>
          </p:cNvSpPr>
          <p:nvPr>
            <p:ph type="body" idx="1"/>
          </p:nvPr>
        </p:nvSpPr>
        <p:spPr>
          <a:xfrm>
            <a:off x="730725" y="1837625"/>
            <a:ext cx="38934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Demographic data - US Census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Education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Marital status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Income levels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Household 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Etc.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Texas Graduation Data  - Texas Education Agency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Crime data - TxDPS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2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74802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Cleanup &amp; Exploration (1/4)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  <p:sp>
        <p:nvSpPr>
          <p:cNvPr id="209" name="Google Shape;209;p22"/>
          <p:cNvSpPr txBox="1">
            <a:spLocks noGrp="1"/>
          </p:cNvSpPr>
          <p:nvPr>
            <p:ph type="body" idx="1"/>
          </p:nvPr>
        </p:nvSpPr>
        <p:spPr>
          <a:xfrm>
            <a:off x="730725" y="1913825"/>
            <a:ext cx="38934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/>
              <a:t>Exploration and cleanup process:</a:t>
            </a:r>
            <a:br>
              <a:rPr lang="en-GB" sz="1100" b="1">
                <a:latin typeface="Arial"/>
                <a:ea typeface="Arial"/>
                <a:cs typeface="Arial"/>
                <a:sym typeface="Arial"/>
              </a:rPr>
            </a:b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Narrow down Census API data to just relevant DFW counties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Narrow down TEA Excel data to just relevant DFW counties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Narrow down TxDPS Excel data to just relevant DFW counties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3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71292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Cleanup &amp; Exploration (2/4)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  <p:sp>
        <p:nvSpPr>
          <p:cNvPr id="215" name="Google Shape;215;p23"/>
          <p:cNvSpPr txBox="1">
            <a:spLocks noGrp="1"/>
          </p:cNvSpPr>
          <p:nvPr>
            <p:ph type="body" idx="1"/>
          </p:nvPr>
        </p:nvSpPr>
        <p:spPr>
          <a:xfrm>
            <a:off x="730725" y="1913825"/>
            <a:ext cx="38934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/>
              <a:t>Unanticipated insights while exploring the data:</a:t>
            </a:r>
            <a:br>
              <a:rPr lang="en-GB" sz="1100" b="1">
                <a:latin typeface="Arial"/>
                <a:ea typeface="Arial"/>
                <a:cs typeface="Arial"/>
                <a:sym typeface="Arial"/>
              </a:rPr>
            </a:b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Need</a:t>
            </a:r>
            <a:endParaRPr sz="1100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72633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Cleanup &amp; Exploration (3/4)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  <p:sp>
        <p:nvSpPr>
          <p:cNvPr id="221" name="Google Shape;221;p24"/>
          <p:cNvSpPr txBox="1">
            <a:spLocks noGrp="1"/>
          </p:cNvSpPr>
          <p:nvPr>
            <p:ph type="body" idx="1"/>
          </p:nvPr>
        </p:nvSpPr>
        <p:spPr>
          <a:xfrm>
            <a:off x="730725" y="1913825"/>
            <a:ext cx="38934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/>
              <a:t>Problems that arose after exploring the data, and how we resolved them:</a:t>
            </a:r>
            <a:br>
              <a:rPr lang="en-GB" sz="1100" b="1">
                <a:latin typeface="Arial"/>
                <a:ea typeface="Arial"/>
                <a:cs typeface="Arial"/>
                <a:sym typeface="Arial"/>
              </a:rPr>
            </a:b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Determining comparable location metric (county vs. zip codes, etc.) 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Determining comparable time data sets (same end month or year)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Determining if race category methodologies were the same between 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 b="1">
              <a:solidFill>
                <a:schemeClr val="dk2"/>
              </a:solidFill>
            </a:endParaRPr>
          </a:p>
        </p:txBody>
      </p:sp>
      <p:sp>
        <p:nvSpPr>
          <p:cNvPr id="222" name="Google Shape;222;p24"/>
          <p:cNvSpPr txBox="1">
            <a:spLocks noGrp="1"/>
          </p:cNvSpPr>
          <p:nvPr>
            <p:ph type="body" idx="1"/>
          </p:nvPr>
        </p:nvSpPr>
        <p:spPr>
          <a:xfrm>
            <a:off x="4735575" y="2121775"/>
            <a:ext cx="38934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 Somerville in Census data (13th county) … needed to adjust in other sources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Determining what metric to use for criminal factor? Family violence vs. other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Determining what metrics to use for demographic factors? 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Not understand the wrapper enough - need more time to research … used traditional url method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5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69330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Cleanup &amp; Exploration (4/4)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  <p:sp>
        <p:nvSpPr>
          <p:cNvPr id="228" name="Google Shape;228;p25"/>
          <p:cNvSpPr txBox="1">
            <a:spLocks noGrp="1"/>
          </p:cNvSpPr>
          <p:nvPr>
            <p:ph type="body" idx="1"/>
          </p:nvPr>
        </p:nvSpPr>
        <p:spPr>
          <a:xfrm>
            <a:off x="730725" y="1913825"/>
            <a:ext cx="38934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/>
              <a:t>Examples:</a:t>
            </a:r>
            <a:br>
              <a:rPr lang="en-GB" sz="1100" b="1">
                <a:latin typeface="Arial"/>
                <a:ea typeface="Arial"/>
                <a:cs typeface="Arial"/>
                <a:sym typeface="Arial"/>
              </a:rPr>
            </a:b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____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 txBox="1">
            <a:spLocks noGrp="1"/>
          </p:cNvSpPr>
          <p:nvPr>
            <p:ph type="body" idx="1"/>
          </p:nvPr>
        </p:nvSpPr>
        <p:spPr>
          <a:xfrm>
            <a:off x="4807900" y="2077925"/>
            <a:ext cx="38934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6"/>
          <p:cNvSpPr txBox="1">
            <a:spLocks noGrp="1"/>
          </p:cNvSpPr>
          <p:nvPr>
            <p:ph type="body" idx="1"/>
          </p:nvPr>
        </p:nvSpPr>
        <p:spPr>
          <a:xfrm>
            <a:off x="730725" y="1913825"/>
            <a:ext cx="44025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b="1"/>
              <a:t>Steps taken to analyze the data and answers to  proposal:</a:t>
            </a:r>
            <a:br>
              <a:rPr lang="en-GB" sz="1100" b="1">
                <a:latin typeface="Arial"/>
                <a:ea typeface="Arial"/>
                <a:cs typeface="Arial"/>
                <a:sym typeface="Arial"/>
              </a:rPr>
            </a:b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Utilized Excel and API sources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Determine and merged on common field (country)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 one set data frame from the three sources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 b="1">
              <a:solidFill>
                <a:schemeClr val="dk2"/>
              </a:solidFill>
            </a:endParaRPr>
          </a:p>
        </p:txBody>
      </p:sp>
      <p:sp>
        <p:nvSpPr>
          <p:cNvPr id="235" name="Google Shape;235;p26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5424900" cy="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Analysis (1/2)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  <p:sp>
        <p:nvSpPr>
          <p:cNvPr id="236" name="Google Shape;236;p26"/>
          <p:cNvSpPr txBox="1">
            <a:spLocks noGrp="1"/>
          </p:cNvSpPr>
          <p:nvPr>
            <p:ph type="body" idx="1"/>
          </p:nvPr>
        </p:nvSpPr>
        <p:spPr>
          <a:xfrm>
            <a:off x="4693125" y="1913825"/>
            <a:ext cx="4402500" cy="20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Created scatterplots to visualize relations between: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Graduation rates and income levels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 there a positive relationship as income grows?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Graduation rates and marital status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 there a positive relationship between different sets?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Graduation rates and family violence and a % of the population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Calculate % of population metric</a:t>
            </a:r>
            <a:b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 there a negative relationship as crime decreases?</a:t>
            </a:r>
            <a:endParaRPr sz="1100"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465</Words>
  <Application>Microsoft Office PowerPoint</Application>
  <PresentationFormat>On-screen Show (16:9)</PresentationFormat>
  <Paragraphs>102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Raleway</vt:lpstr>
      <vt:lpstr>Lato</vt:lpstr>
      <vt:lpstr>Streamline</vt:lpstr>
      <vt:lpstr>DFW High School Graduation Rate Analysis</vt:lpstr>
      <vt:lpstr>What motivated our project theme?</vt:lpstr>
      <vt:lpstr>Summary of findings</vt:lpstr>
      <vt:lpstr>Sources of Data </vt:lpstr>
      <vt:lpstr>Data Cleanup &amp; Exploration (1/4) </vt:lpstr>
      <vt:lpstr>Data Cleanup &amp; Exploration (2/4) </vt:lpstr>
      <vt:lpstr>Data Cleanup &amp; Exploration (3/4) </vt:lpstr>
      <vt:lpstr>Data Cleanup &amp; Exploration (4/4) </vt:lpstr>
      <vt:lpstr>Data Analysis (1/2)  </vt:lpstr>
      <vt:lpstr>Data Analysis (2/2)  </vt:lpstr>
      <vt:lpstr>Data Analysis  </vt:lpstr>
      <vt:lpstr>Discussion </vt:lpstr>
      <vt:lpstr>Post Mortem (1/2) </vt:lpstr>
      <vt:lpstr>Post Mortem (2/2) </vt:lpstr>
      <vt:lpstr>Any questions?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DFW High School Graduation Rate Analysis</dc:title>
  <dc:creator>May 2018</dc:creator>
  <cp:lastModifiedBy>May 2018</cp:lastModifiedBy>
  <cp:revision>1</cp:revision>
  <dcterms:modified xsi:type="dcterms:W3CDTF">2019-01-12T19:20:45Z</dcterms:modified>
</cp:coreProperties>
</file>